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E9"/>
          </a:solidFill>
        </a:fill>
      </a:tcStyle>
    </a:wholeTbl>
    <a:band2H>
      <a:tcTxStyle b="def" i="def"/>
      <a:tcStyle>
        <a:tcBdr/>
        <a:fill>
          <a:solidFill>
            <a:srgbClr val="EBEE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EF"/>
          </a:solidFill>
        </a:fill>
      </a:tcStyle>
    </a:wholeTbl>
    <a:band2H>
      <a:tcTxStyle b="def" i="def"/>
      <a:tcStyle>
        <a:tcBdr/>
        <a:fill>
          <a:solidFill>
            <a:srgbClr val="EAF0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F0D8"/>
          </a:solidFill>
        </a:fill>
      </a:tcStyle>
    </a:wholeTbl>
    <a:band2H>
      <a:tcTxStyle b="def" i="def"/>
      <a:tcStyle>
        <a:tcBdr/>
        <a:fill>
          <a:solidFill>
            <a:srgbClr val="F4F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3875" y="294386"/>
            <a:ext cx="169854" cy="54521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57786">
              <a:spcBef>
                <a:spcPts val="1000"/>
              </a:spcBef>
              <a:defRPr i="1" sz="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77547" y="294417"/>
            <a:ext cx="10836921" cy="68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678007" y="1181105"/>
            <a:ext cx="10836920" cy="497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857786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218978" marR="0" indent="-21897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473385" marR="0" indent="-254409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727773" marR="0" indent="-288307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79357" marR="0" indent="-328466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646483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81416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16352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51285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jpe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42" name="Shape 42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3533421" y="4572000"/>
            <a:ext cx="5161244" cy="91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>
                <a:solidFill>
                  <a:srgbClr val="F2F2F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Blockchain ATM </a:t>
            </a:r>
          </a:p>
        </p:txBody>
      </p:sp>
      <p:sp>
        <p:nvSpPr>
          <p:cNvPr id="45" name="Shape 45"/>
          <p:cNvSpPr/>
          <p:nvPr/>
        </p:nvSpPr>
        <p:spPr>
          <a:xfrm>
            <a:off x="8017057" y="5926875"/>
            <a:ext cx="3739836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2F2F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RBWM Self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00" name="Shape 300"/>
          <p:cNvSpPr/>
          <p:nvPr>
            <p:ph type="sldNum" sz="quarter" idx="4294967295"/>
          </p:nvPr>
        </p:nvSpPr>
        <p:spPr>
          <a:xfrm>
            <a:off x="11865048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Shape 301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智能合约 </a:t>
            </a:r>
          </a:p>
        </p:txBody>
      </p:sp>
      <p:sp>
        <p:nvSpPr>
          <p:cNvPr id="302" name="Shape 302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3" name="Shape 303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4" name="Shape 304"/>
          <p:cNvSpPr/>
          <p:nvPr/>
        </p:nvSpPr>
        <p:spPr>
          <a:xfrm>
            <a:off x="10945018" y="39320"/>
            <a:ext cx="1211058" cy="117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Smart contract</a:t>
            </a:r>
          </a:p>
        </p:txBody>
      </p:sp>
      <p:sp>
        <p:nvSpPr>
          <p:cNvPr id="305" name="Shape 305"/>
          <p:cNvSpPr/>
          <p:nvPr/>
        </p:nvSpPr>
        <p:spPr>
          <a:xfrm>
            <a:off x="449882" y="1029435"/>
            <a:ext cx="1416396" cy="51981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事件／接口:</a:t>
            </a:r>
          </a:p>
        </p:txBody>
      </p:sp>
      <p:graphicFrame>
        <p:nvGraphicFramePr>
          <p:cNvPr id="306" name="Table 306"/>
          <p:cNvGraphicFramePr/>
          <p:nvPr/>
        </p:nvGraphicFramePr>
        <p:xfrm>
          <a:off x="260764" y="1581820"/>
          <a:ext cx="11860972" cy="385837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516169"/>
                <a:gridCol w="1143676"/>
                <a:gridCol w="1285633"/>
                <a:gridCol w="1194172"/>
                <a:gridCol w="1327830"/>
                <a:gridCol w="1240703"/>
                <a:gridCol w="1077579"/>
                <a:gridCol w="1042768"/>
                <a:gridCol w="1050037"/>
                <a:gridCol w="969701"/>
              </a:tblGrid>
              <a:tr h="819899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sym typeface="Calibri"/>
                        </a:rPr>
                        <a:t>             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fromAtm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 (操作ATM)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debitBankAtm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(代理扣款ATM)</a:t>
                      </a:r>
                    </a:p>
                  </a:txBody>
                  <a:tcPr marL="0" marR="0" marT="0" marB="0" anchor="b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debitBank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(扣款行)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creditBankAtm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(代理收款ATM)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creditBank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(收款行)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trxHash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(交易数据哈希值)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amount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(交易额)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fee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(手续费)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status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(状态)</a:t>
                      </a: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startTrx()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(开始交易)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CheckDebit()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(找到代理扣款ATM)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confirmDebit()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(确认扣款)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CheckCredit()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(找到代理收款ATM)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confirmCredit()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(确认收款)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</a:tr>
              <a:tr h="504295">
                <a:tc>
                  <a:txBody>
                    <a:bodyPr/>
                    <a:lstStyle/>
                    <a:p>
                      <a:pPr>
                        <a:defRPr sz="1600">
                          <a:sym typeface="Calibri"/>
                        </a:defRPr>
                      </a:pPr>
                      <a:r>
                        <a:t>Commit()</a:t>
                      </a:r>
                    </a:p>
                    <a:p>
                      <a:pPr>
                        <a:defRPr>
                          <a:sym typeface="Calibri"/>
                        </a:defRPr>
                      </a:pPr>
                      <a:r>
                        <a:t>(通知操作ATM结束交易)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✓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307" name="Shape 307"/>
          <p:cNvSpPr/>
          <p:nvPr/>
        </p:nvSpPr>
        <p:spPr>
          <a:xfrm>
            <a:off x="276682" y="1608618"/>
            <a:ext cx="1486678" cy="756199"/>
          </a:xfrm>
          <a:prstGeom prst="line">
            <a:avLst/>
          </a:prstGeom>
          <a:ln w="254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Shape 308"/>
          <p:cNvSpPr/>
          <p:nvPr/>
        </p:nvSpPr>
        <p:spPr>
          <a:xfrm>
            <a:off x="347177" y="1914305"/>
            <a:ext cx="5105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函数</a:t>
            </a:r>
          </a:p>
        </p:txBody>
      </p:sp>
      <p:sp>
        <p:nvSpPr>
          <p:cNvPr id="309" name="Shape 309"/>
          <p:cNvSpPr/>
          <p:nvPr/>
        </p:nvSpPr>
        <p:spPr>
          <a:xfrm>
            <a:off x="1029668" y="1687329"/>
            <a:ext cx="5105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57786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参数</a:t>
            </a:r>
          </a:p>
        </p:txBody>
      </p:sp>
      <p:sp>
        <p:nvSpPr>
          <p:cNvPr id="310" name="Shape 310"/>
          <p:cNvSpPr/>
          <p:nvPr/>
        </p:nvSpPr>
        <p:spPr>
          <a:xfrm>
            <a:off x="321777" y="5599757"/>
            <a:ext cx="57707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ATM </a:t>
            </a:r>
          </a:p>
        </p:txBody>
      </p:sp>
      <p:sp>
        <p:nvSpPr>
          <p:cNvPr id="311" name="Shape 311"/>
          <p:cNvSpPr/>
          <p:nvPr/>
        </p:nvSpPr>
        <p:spPr>
          <a:xfrm>
            <a:off x="848148" y="5785176"/>
            <a:ext cx="441779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Shape 312"/>
          <p:cNvSpPr/>
          <p:nvPr/>
        </p:nvSpPr>
        <p:spPr>
          <a:xfrm>
            <a:off x="1366070" y="5593407"/>
            <a:ext cx="120840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Blockchain :</a:t>
            </a:r>
          </a:p>
        </p:txBody>
      </p:sp>
      <p:sp>
        <p:nvSpPr>
          <p:cNvPr id="313" name="Shape 313"/>
          <p:cNvSpPr/>
          <p:nvPr/>
        </p:nvSpPr>
        <p:spPr>
          <a:xfrm>
            <a:off x="2663319" y="5548957"/>
            <a:ext cx="1270001" cy="483831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startTrx()</a:t>
            </a:r>
          </a:p>
        </p:txBody>
      </p:sp>
      <p:sp>
        <p:nvSpPr>
          <p:cNvPr id="314" name="Shape 314"/>
          <p:cNvSpPr/>
          <p:nvPr/>
        </p:nvSpPr>
        <p:spPr>
          <a:xfrm>
            <a:off x="309077" y="6145857"/>
            <a:ext cx="11472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Blockchain </a:t>
            </a:r>
          </a:p>
        </p:txBody>
      </p:sp>
      <p:sp>
        <p:nvSpPr>
          <p:cNvPr id="315" name="Shape 315"/>
          <p:cNvSpPr/>
          <p:nvPr/>
        </p:nvSpPr>
        <p:spPr>
          <a:xfrm>
            <a:off x="1394248" y="6331276"/>
            <a:ext cx="441779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1848670" y="6139507"/>
            <a:ext cx="63824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ATM :</a:t>
            </a:r>
          </a:p>
        </p:txBody>
      </p:sp>
      <p:sp>
        <p:nvSpPr>
          <p:cNvPr id="317" name="Shape 317"/>
          <p:cNvSpPr/>
          <p:nvPr/>
        </p:nvSpPr>
        <p:spPr>
          <a:xfrm>
            <a:off x="2651487" y="6182406"/>
            <a:ext cx="1573064" cy="483832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CheckDebit()</a:t>
            </a:r>
          </a:p>
        </p:txBody>
      </p:sp>
      <p:sp>
        <p:nvSpPr>
          <p:cNvPr id="318" name="Shape 318"/>
          <p:cNvSpPr/>
          <p:nvPr/>
        </p:nvSpPr>
        <p:spPr>
          <a:xfrm>
            <a:off x="4143754" y="5549611"/>
            <a:ext cx="1711895" cy="483831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confirmDebit()</a:t>
            </a:r>
          </a:p>
        </p:txBody>
      </p:sp>
      <p:sp>
        <p:nvSpPr>
          <p:cNvPr id="319" name="Shape 319"/>
          <p:cNvSpPr/>
          <p:nvPr/>
        </p:nvSpPr>
        <p:spPr>
          <a:xfrm>
            <a:off x="6239830" y="6169706"/>
            <a:ext cx="1270001" cy="483832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Commit()</a:t>
            </a:r>
          </a:p>
        </p:txBody>
      </p:sp>
      <p:sp>
        <p:nvSpPr>
          <p:cNvPr id="320" name="Shape 320"/>
          <p:cNvSpPr/>
          <p:nvPr/>
        </p:nvSpPr>
        <p:spPr>
          <a:xfrm>
            <a:off x="6040301" y="5536911"/>
            <a:ext cx="1825584" cy="483831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confirmCredit()</a:t>
            </a:r>
          </a:p>
        </p:txBody>
      </p:sp>
      <p:sp>
        <p:nvSpPr>
          <p:cNvPr id="321" name="Shape 321"/>
          <p:cNvSpPr/>
          <p:nvPr/>
        </p:nvSpPr>
        <p:spPr>
          <a:xfrm>
            <a:off x="4325623" y="6179583"/>
            <a:ext cx="1711895" cy="483831"/>
          </a:xfrm>
          <a:prstGeom prst="roundRect">
            <a:avLst>
              <a:gd name="adj" fmla="val 3937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CheckCredit()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99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99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499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4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499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499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499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499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499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499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499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7"/>
      <p:bldP build="whole" bldLvl="1" animBg="1" rev="0" advAuto="0" spid="314" grpId="5"/>
      <p:bldP build="whole" bldLvl="1" animBg="1" rev="0" advAuto="0" spid="312" grpId="3"/>
      <p:bldP build="whole" bldLvl="1" animBg="1" rev="0" advAuto="0" spid="313" grpId="4"/>
      <p:bldP build="whole" bldLvl="1" animBg="1" rev="0" advAuto="0" spid="311" grpId="2"/>
      <p:bldP build="whole" bldLvl="1" animBg="1" rev="0" advAuto="0" spid="319" grpId="12"/>
      <p:bldP build="whole" bldLvl="1" animBg="1" rev="0" advAuto="0" spid="315" grpId="6"/>
      <p:bldP build="whole" bldLvl="1" animBg="1" rev="0" advAuto="0" spid="317" grpId="8"/>
      <p:bldP build="whole" bldLvl="1" animBg="1" rev="0" advAuto="0" spid="318" grpId="9"/>
      <p:bldP build="whole" bldLvl="1" animBg="1" rev="0" advAuto="0" spid="320" grpId="11"/>
      <p:bldP build="whole" bldLvl="1" animBg="1" rev="0" advAuto="0" spid="321" grpId="10"/>
      <p:bldP build="whole" bldLvl="1" animBg="1" rev="0" advAuto="0" spid="3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24" name="Shape 324"/>
          <p:cNvSpPr/>
          <p:nvPr>
            <p:ph type="sldNum" sz="quarter" idx="4294967295"/>
          </p:nvPr>
        </p:nvSpPr>
        <p:spPr>
          <a:xfrm>
            <a:off x="11869762" y="6596841"/>
            <a:ext cx="144538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Shape 325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ATMC </a:t>
            </a:r>
          </a:p>
        </p:txBody>
      </p:sp>
      <p:sp>
        <p:nvSpPr>
          <p:cNvPr id="326" name="Shape 326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Shape 327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595258" y="1024639"/>
            <a:ext cx="848180" cy="51981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数据：</a:t>
            </a:r>
          </a:p>
        </p:txBody>
      </p:sp>
      <p:sp>
        <p:nvSpPr>
          <p:cNvPr id="329" name="Shape 329"/>
          <p:cNvSpPr/>
          <p:nvPr/>
        </p:nvSpPr>
        <p:spPr>
          <a:xfrm>
            <a:off x="10945018" y="39320"/>
            <a:ext cx="1211058" cy="117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ATMC</a:t>
            </a:r>
          </a:p>
        </p:txBody>
      </p:sp>
      <p:sp>
        <p:nvSpPr>
          <p:cNvPr id="330" name="Shape 330"/>
          <p:cNvSpPr/>
          <p:nvPr/>
        </p:nvSpPr>
        <p:spPr>
          <a:xfrm>
            <a:off x="595258" y="2119258"/>
            <a:ext cx="848180" cy="51981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事件：</a:t>
            </a:r>
          </a:p>
        </p:txBody>
      </p:sp>
      <p:sp>
        <p:nvSpPr>
          <p:cNvPr id="331" name="Shape 331"/>
          <p:cNvSpPr/>
          <p:nvPr/>
        </p:nvSpPr>
        <p:spPr>
          <a:xfrm>
            <a:off x="1832018" y="1080079"/>
            <a:ext cx="763543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transaction type,amount,password,from ATM, debit bank,credit bank,fee,status…</a:t>
            </a:r>
          </a:p>
        </p:txBody>
      </p:sp>
      <p:sp>
        <p:nvSpPr>
          <p:cNvPr id="332" name="Shape 332"/>
          <p:cNvSpPr/>
          <p:nvPr/>
        </p:nvSpPr>
        <p:spPr>
          <a:xfrm>
            <a:off x="1923245" y="2074430"/>
            <a:ext cx="3511373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t>1.与Blockchain交互(逻辑控制层)</a:t>
            </a:r>
          </a:p>
          <a:p>
            <a:pPr>
              <a:lnSpc>
                <a:spcPct val="120000"/>
              </a:lnSpc>
            </a:pPr>
            <a:r>
              <a:t>2.与本行ATMP交互(逻辑控制层)</a:t>
            </a:r>
          </a:p>
          <a:p>
            <a:pPr>
              <a:lnSpc>
                <a:spcPct val="120000"/>
              </a:lnSpc>
            </a:pPr>
            <a:r>
              <a:t>3.Supervisor flow监控(逻辑控制层)</a:t>
            </a:r>
          </a:p>
          <a:p>
            <a:pPr>
              <a:lnSpc>
                <a:spcPct val="120000"/>
              </a:lnSpc>
            </a:pPr>
            <a:r>
              <a:t>4.页面渲染 (视图层)。</a:t>
            </a:r>
          </a:p>
          <a:p>
            <a:pPr>
              <a:lnSpc>
                <a:spcPct val="120000"/>
              </a:lnSpc>
            </a:pPr>
            <a:r>
              <a:t>5.页面URL跳转(路由层)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35" name="Shape 335"/>
          <p:cNvSpPr/>
          <p:nvPr>
            <p:ph type="sldNum" sz="quarter" idx="4294967295"/>
          </p:nvPr>
        </p:nvSpPr>
        <p:spPr>
          <a:xfrm>
            <a:off x="11865048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ATMP</a:t>
            </a:r>
          </a:p>
        </p:txBody>
      </p:sp>
      <p:sp>
        <p:nvSpPr>
          <p:cNvPr id="337" name="Shape 337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Shape 338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Shape 339"/>
          <p:cNvSpPr/>
          <p:nvPr/>
        </p:nvSpPr>
        <p:spPr>
          <a:xfrm>
            <a:off x="595258" y="1024639"/>
            <a:ext cx="848180" cy="51981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数据：</a:t>
            </a:r>
          </a:p>
        </p:txBody>
      </p:sp>
      <p:sp>
        <p:nvSpPr>
          <p:cNvPr id="340" name="Shape 340"/>
          <p:cNvSpPr/>
          <p:nvPr/>
        </p:nvSpPr>
        <p:spPr>
          <a:xfrm>
            <a:off x="10945018" y="39320"/>
            <a:ext cx="1211058" cy="117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ATMP</a:t>
            </a:r>
          </a:p>
        </p:txBody>
      </p:sp>
      <p:sp>
        <p:nvSpPr>
          <p:cNvPr id="341" name="Shape 341"/>
          <p:cNvSpPr/>
          <p:nvPr/>
        </p:nvSpPr>
        <p:spPr>
          <a:xfrm>
            <a:off x="595258" y="2119258"/>
            <a:ext cx="848180" cy="51981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事件：</a:t>
            </a:r>
          </a:p>
        </p:txBody>
      </p:sp>
      <p:sp>
        <p:nvSpPr>
          <p:cNvPr id="342" name="Shape 342"/>
          <p:cNvSpPr/>
          <p:nvPr/>
        </p:nvSpPr>
        <p:spPr>
          <a:xfrm>
            <a:off x="1832018" y="1080079"/>
            <a:ext cx="763543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transaction type,amount,password,from ATM, debit bank,credit bank,fee,status…</a:t>
            </a:r>
          </a:p>
        </p:txBody>
      </p:sp>
      <p:sp>
        <p:nvSpPr>
          <p:cNvPr id="343" name="Shape 343"/>
          <p:cNvSpPr/>
          <p:nvPr/>
        </p:nvSpPr>
        <p:spPr>
          <a:xfrm>
            <a:off x="1895599" y="2102076"/>
            <a:ext cx="1649310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</a:pPr>
            <a:r>
              <a:t>1.与ATMC交互</a:t>
            </a:r>
          </a:p>
          <a:p>
            <a:pPr>
              <a:lnSpc>
                <a:spcPct val="120000"/>
              </a:lnSpc>
            </a:pPr>
            <a:r>
              <a:t>2.与数据库交互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46" name="Shape 346"/>
          <p:cNvSpPr/>
          <p:nvPr>
            <p:ph type="sldNum" sz="quarter" idx="4294967295"/>
          </p:nvPr>
        </p:nvSpPr>
        <p:spPr>
          <a:xfrm>
            <a:off x="11865048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Shape 347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工具分享</a:t>
            </a:r>
          </a:p>
        </p:txBody>
      </p:sp>
      <p:pic>
        <p:nvPicPr>
          <p:cNvPr id="348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0674" y="3467197"/>
            <a:ext cx="1551314" cy="630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7388" y="4472618"/>
            <a:ext cx="2806702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1529" y="1877741"/>
            <a:ext cx="1429604" cy="486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1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3084" y="2597581"/>
            <a:ext cx="655310" cy="54521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747682" y="6024097"/>
            <a:ext cx="424639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https://github.com/yifon/SST_BlockChain</a:t>
            </a:r>
          </a:p>
        </p:txBody>
      </p:sp>
      <p:sp>
        <p:nvSpPr>
          <p:cNvPr id="353" name="Shape 353"/>
          <p:cNvSpPr/>
          <p:nvPr/>
        </p:nvSpPr>
        <p:spPr>
          <a:xfrm>
            <a:off x="767205" y="5624862"/>
            <a:ext cx="12471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项目代码：</a:t>
            </a:r>
          </a:p>
        </p:txBody>
      </p:sp>
      <p:pic>
        <p:nvPicPr>
          <p:cNvPr id="354" name="image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6780" y="1486030"/>
            <a:ext cx="1695451" cy="39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1907" y="3056356"/>
            <a:ext cx="1051997" cy="624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3173" y="2175594"/>
            <a:ext cx="895941" cy="6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7064" y="2175594"/>
            <a:ext cx="1009214" cy="54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2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98684" y="3120872"/>
            <a:ext cx="1710227" cy="470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4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7846" y="3794193"/>
            <a:ext cx="1213318" cy="87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5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42233" y="3896359"/>
            <a:ext cx="746928" cy="665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29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778835" y="1485303"/>
            <a:ext cx="1156013" cy="511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364" name="Shape 364"/>
          <p:cNvSpPr/>
          <p:nvPr>
            <p:ph type="sldNum" sz="quarter" idx="4294967295"/>
          </p:nvPr>
        </p:nvSpPr>
        <p:spPr>
          <a:xfrm>
            <a:off x="11865048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223044" y="312930"/>
            <a:ext cx="3496974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>
                <a:solidFill>
                  <a:srgbClr val="FFFFFF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48" name="Shape 48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" name="Shape 49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概要</a:t>
            </a:r>
          </a:p>
        </p:txBody>
      </p:sp>
      <p:sp>
        <p:nvSpPr>
          <p:cNvPr id="50" name="Shape 50"/>
          <p:cNvSpPr/>
          <p:nvPr/>
        </p:nvSpPr>
        <p:spPr>
          <a:xfrm>
            <a:off x="584236" y="1159801"/>
            <a:ext cx="102122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Blockchain ATM demo演示</a:t>
            </a:r>
          </a:p>
        </p:txBody>
      </p:sp>
      <p:sp>
        <p:nvSpPr>
          <p:cNvPr id="51" name="Shape 51"/>
          <p:cNvSpPr/>
          <p:nvPr/>
        </p:nvSpPr>
        <p:spPr>
          <a:xfrm>
            <a:off x="578041" y="2117710"/>
            <a:ext cx="102122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ATMC           (Blockchain)          ATMP技术分析</a:t>
            </a:r>
          </a:p>
        </p:txBody>
      </p:sp>
      <p:sp>
        <p:nvSpPr>
          <p:cNvPr id="52" name="Shape 52"/>
          <p:cNvSpPr/>
          <p:nvPr/>
        </p:nvSpPr>
        <p:spPr>
          <a:xfrm>
            <a:off x="578041" y="2861797"/>
            <a:ext cx="1021229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工具分享</a:t>
            </a:r>
          </a:p>
        </p:txBody>
      </p:sp>
      <p:sp>
        <p:nvSpPr>
          <p:cNvPr id="53" name="Shape 53"/>
          <p:cNvSpPr/>
          <p:nvPr/>
        </p:nvSpPr>
        <p:spPr>
          <a:xfrm flipV="1">
            <a:off x="1627997" y="2311918"/>
            <a:ext cx="521639" cy="1"/>
          </a:xfrm>
          <a:prstGeom prst="line">
            <a:avLst/>
          </a:prstGeom>
          <a:ln w="25400">
            <a:solidFill>
              <a:schemeClr val="accent1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" name="Shape 54"/>
          <p:cNvSpPr/>
          <p:nvPr/>
        </p:nvSpPr>
        <p:spPr>
          <a:xfrm flipV="1">
            <a:off x="3579650" y="2311918"/>
            <a:ext cx="521639" cy="1"/>
          </a:xfrm>
          <a:prstGeom prst="line">
            <a:avLst/>
          </a:prstGeom>
          <a:ln w="25400">
            <a:solidFill>
              <a:schemeClr val="accent1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57" name="Shape 57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Shape 58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Blockchain ATM demo演示</a:t>
            </a:r>
          </a:p>
        </p:txBody>
      </p:sp>
      <p:sp>
        <p:nvSpPr>
          <p:cNvPr id="59" name="Shape 59"/>
          <p:cNvSpPr/>
          <p:nvPr/>
        </p:nvSpPr>
        <p:spPr>
          <a:xfrm>
            <a:off x="584236" y="1159801"/>
            <a:ext cx="102122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共有3个银行(A Bank,B Bank, C Bank)，6台ATM(A001,A002,B001,B002,C001,C002)</a:t>
            </a:r>
          </a:p>
        </p:txBody>
      </p:sp>
      <p:sp>
        <p:nvSpPr>
          <p:cNvPr id="60" name="Shape 60"/>
          <p:cNvSpPr/>
          <p:nvPr/>
        </p:nvSpPr>
        <p:spPr>
          <a:xfrm>
            <a:off x="578041" y="2117710"/>
            <a:ext cx="102122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支持4种交易类型(Transfer, Cash Deposit, Cash Withdrawal, Balance Inquiry)</a:t>
            </a:r>
          </a:p>
        </p:txBody>
      </p:sp>
      <p:sp>
        <p:nvSpPr>
          <p:cNvPr id="61" name="Shape 61"/>
          <p:cNvSpPr/>
          <p:nvPr/>
        </p:nvSpPr>
        <p:spPr>
          <a:xfrm>
            <a:off x="584236" y="3075618"/>
            <a:ext cx="1021229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涉及10种交易场景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" grpId="1"/>
      <p:bldP build="whole" bldLvl="1" animBg="1" rev="0" advAuto="0" spid="61" grpId="3"/>
      <p:bldP build="whole" bldLvl="1" animBg="1" rev="0" advAuto="0" spid="6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64" name="Shape 64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" name="Shape 65"/>
          <p:cNvSpPr/>
          <p:nvPr/>
        </p:nvSpPr>
        <p:spPr>
          <a:xfrm>
            <a:off x="584236" y="25030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INQ - 本行卡在本行机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3119233" y="1227974"/>
            <a:ext cx="1270002" cy="1269970"/>
            <a:chOff x="0" y="-16"/>
            <a:chExt cx="1270001" cy="1269968"/>
          </a:xfrm>
        </p:grpSpPr>
        <p:sp>
          <p:nvSpPr>
            <p:cNvPr id="66" name="Shape 66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A001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21579" y="2156715"/>
            <a:ext cx="1270003" cy="1269970"/>
            <a:chOff x="0" y="-16"/>
            <a:chExt cx="1270001" cy="1269968"/>
          </a:xfrm>
        </p:grpSpPr>
        <p:sp>
          <p:nvSpPr>
            <p:cNvPr id="69" name="Shape 69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C002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21579" y="3951130"/>
            <a:ext cx="1270003" cy="1269970"/>
            <a:chOff x="0" y="-16"/>
            <a:chExt cx="1270001" cy="1269968"/>
          </a:xfrm>
        </p:grpSpPr>
        <p:sp>
          <p:nvSpPr>
            <p:cNvPr id="72" name="Shape 72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C001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3119233" y="4918749"/>
            <a:ext cx="1270002" cy="1269970"/>
            <a:chOff x="0" y="-16"/>
            <a:chExt cx="1270001" cy="1269968"/>
          </a:xfrm>
        </p:grpSpPr>
        <p:sp>
          <p:nvSpPr>
            <p:cNvPr id="75" name="Shape 75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B002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4965700" y="2156715"/>
            <a:ext cx="1270001" cy="1269970"/>
            <a:chOff x="0" y="-16"/>
            <a:chExt cx="1270000" cy="1269968"/>
          </a:xfrm>
        </p:grpSpPr>
        <p:sp>
          <p:nvSpPr>
            <p:cNvPr id="78" name="Shape 78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A002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4965700" y="3951130"/>
            <a:ext cx="1270001" cy="1269970"/>
            <a:chOff x="0" y="-16"/>
            <a:chExt cx="1270000" cy="1269968"/>
          </a:xfrm>
        </p:grpSpPr>
        <p:sp>
          <p:nvSpPr>
            <p:cNvPr id="81" name="Shape 81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B001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3142839" y="2872045"/>
            <a:ext cx="1518247" cy="1471278"/>
            <a:chOff x="0" y="-18"/>
            <a:chExt cx="1518246" cy="1471277"/>
          </a:xfrm>
        </p:grpSpPr>
        <p:sp>
          <p:nvSpPr>
            <p:cNvPr id="84" name="Shape 84"/>
            <p:cNvSpPr/>
            <p:nvPr/>
          </p:nvSpPr>
          <p:spPr>
            <a:xfrm>
              <a:off x="18" y="-19"/>
              <a:ext cx="1518229" cy="147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8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60327"/>
              <a:ext cx="151824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Blockchain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4816576" y="537867"/>
            <a:ext cx="1302530" cy="1169078"/>
            <a:chOff x="0" y="0"/>
            <a:chExt cx="1302529" cy="1169076"/>
          </a:xfrm>
        </p:grpSpPr>
        <p:sp>
          <p:nvSpPr>
            <p:cNvPr id="87" name="Shape 87"/>
            <p:cNvSpPr/>
            <p:nvPr/>
          </p:nvSpPr>
          <p:spPr>
            <a:xfrm rot="2089036">
              <a:off x="73905" y="274068"/>
              <a:ext cx="1154719" cy="62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498" y="0"/>
                    <a:pt x="6997" y="0"/>
                    <a:pt x="10495" y="0"/>
                  </a:cubicBezTo>
                  <a:cubicBezTo>
                    <a:pt x="14197" y="0"/>
                    <a:pt x="17898" y="0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 rot="2089036">
              <a:off x="73905" y="409208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 Bank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64556" y="2944031"/>
            <a:ext cx="634611" cy="1162013"/>
            <a:chOff x="0" y="0"/>
            <a:chExt cx="634610" cy="1162012"/>
          </a:xfrm>
        </p:grpSpPr>
        <p:sp>
          <p:nvSpPr>
            <p:cNvPr id="90" name="Shape 90"/>
            <p:cNvSpPr/>
            <p:nvPr/>
          </p:nvSpPr>
          <p:spPr>
            <a:xfrm rot="16240829">
              <a:off x="-260055" y="270536"/>
              <a:ext cx="1154720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 rot="16240829">
              <a:off x="-260055" y="405676"/>
              <a:ext cx="1154720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 Bank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4967734" y="5570419"/>
            <a:ext cx="1272647" cy="1235466"/>
            <a:chOff x="0" y="0"/>
            <a:chExt cx="1272646" cy="1235465"/>
          </a:xfrm>
        </p:grpSpPr>
        <p:sp>
          <p:nvSpPr>
            <p:cNvPr id="93" name="Shape 93"/>
            <p:cNvSpPr/>
            <p:nvPr/>
          </p:nvSpPr>
          <p:spPr>
            <a:xfrm rot="19069391">
              <a:off x="58964" y="307262"/>
              <a:ext cx="1154719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 rot="19069391">
              <a:off x="58964" y="442403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 Bank</a:t>
              </a:r>
            </a:p>
          </p:txBody>
        </p:sp>
      </p:grpSp>
      <p:sp>
        <p:nvSpPr>
          <p:cNvPr id="96" name="Shape 96"/>
          <p:cNvSpPr/>
          <p:nvPr/>
        </p:nvSpPr>
        <p:spPr>
          <a:xfrm>
            <a:off x="7606030" y="917934"/>
            <a:ext cx="3119397" cy="1222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事件流：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1. A Bank客人在A001上查询余额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2. A001向A Bank发起请求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3. A Bank 响应A001请求</a:t>
            </a:r>
          </a:p>
        </p:txBody>
      </p:sp>
      <p:sp>
        <p:nvSpPr>
          <p:cNvPr id="97" name="Shape 97"/>
          <p:cNvSpPr/>
          <p:nvPr/>
        </p:nvSpPr>
        <p:spPr>
          <a:xfrm>
            <a:off x="2958812" y="1178705"/>
            <a:ext cx="23127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8" name="Shape 98"/>
          <p:cNvSpPr/>
          <p:nvPr/>
        </p:nvSpPr>
        <p:spPr>
          <a:xfrm flipV="1">
            <a:off x="4312966" y="1236200"/>
            <a:ext cx="801851" cy="2681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>
            <a:off x="4477422" y="1115551"/>
            <a:ext cx="23127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0" name="Shape 100"/>
          <p:cNvSpPr/>
          <p:nvPr/>
        </p:nvSpPr>
        <p:spPr>
          <a:xfrm flipH="1">
            <a:off x="4422536" y="1440373"/>
            <a:ext cx="985764" cy="3237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101"/>
          <p:cNvSpPr/>
          <p:nvPr/>
        </p:nvSpPr>
        <p:spPr>
          <a:xfrm>
            <a:off x="4763728" y="1524284"/>
            <a:ext cx="23127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04" name="Shape 104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Shape 105"/>
          <p:cNvSpPr/>
          <p:nvPr/>
        </p:nvSpPr>
        <p:spPr>
          <a:xfrm>
            <a:off x="584236" y="25030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CWD - 它行卡在本行机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3119233" y="1227974"/>
            <a:ext cx="1270002" cy="1269970"/>
            <a:chOff x="0" y="-16"/>
            <a:chExt cx="1270001" cy="1269968"/>
          </a:xfrm>
        </p:grpSpPr>
        <p:sp>
          <p:nvSpPr>
            <p:cNvPr id="106" name="Shape 106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A001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421579" y="2156715"/>
            <a:ext cx="1270003" cy="1269970"/>
            <a:chOff x="0" y="-16"/>
            <a:chExt cx="1270001" cy="1269968"/>
          </a:xfrm>
        </p:grpSpPr>
        <p:sp>
          <p:nvSpPr>
            <p:cNvPr id="109" name="Shape 109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C002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421579" y="3951130"/>
            <a:ext cx="1270003" cy="1269970"/>
            <a:chOff x="0" y="-16"/>
            <a:chExt cx="1270001" cy="1269968"/>
          </a:xfrm>
        </p:grpSpPr>
        <p:sp>
          <p:nvSpPr>
            <p:cNvPr id="112" name="Shape 112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C001</a:t>
              </a: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3119233" y="4918749"/>
            <a:ext cx="1270002" cy="1269970"/>
            <a:chOff x="0" y="-16"/>
            <a:chExt cx="1270001" cy="1269968"/>
          </a:xfrm>
        </p:grpSpPr>
        <p:sp>
          <p:nvSpPr>
            <p:cNvPr id="115" name="Shape 115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B002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4965700" y="2156715"/>
            <a:ext cx="1270001" cy="1269970"/>
            <a:chOff x="0" y="-16"/>
            <a:chExt cx="1270000" cy="1269968"/>
          </a:xfrm>
        </p:grpSpPr>
        <p:sp>
          <p:nvSpPr>
            <p:cNvPr id="118" name="Shape 118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A002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4965700" y="3951130"/>
            <a:ext cx="1270001" cy="1269970"/>
            <a:chOff x="0" y="-16"/>
            <a:chExt cx="1270000" cy="1269968"/>
          </a:xfrm>
        </p:grpSpPr>
        <p:sp>
          <p:nvSpPr>
            <p:cNvPr id="121" name="Shape 121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B001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3142839" y="2872045"/>
            <a:ext cx="1518247" cy="1471278"/>
            <a:chOff x="0" y="-18"/>
            <a:chExt cx="1518246" cy="1471277"/>
          </a:xfrm>
        </p:grpSpPr>
        <p:sp>
          <p:nvSpPr>
            <p:cNvPr id="124" name="Shape 124"/>
            <p:cNvSpPr/>
            <p:nvPr/>
          </p:nvSpPr>
          <p:spPr>
            <a:xfrm>
              <a:off x="18" y="-19"/>
              <a:ext cx="1518229" cy="147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8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0" y="560327"/>
              <a:ext cx="151824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Blockchain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4816576" y="537867"/>
            <a:ext cx="1302530" cy="1169078"/>
            <a:chOff x="0" y="0"/>
            <a:chExt cx="1302529" cy="1169076"/>
          </a:xfrm>
        </p:grpSpPr>
        <p:sp>
          <p:nvSpPr>
            <p:cNvPr id="127" name="Shape 127"/>
            <p:cNvSpPr/>
            <p:nvPr/>
          </p:nvSpPr>
          <p:spPr>
            <a:xfrm rot="2089036">
              <a:off x="73905" y="274068"/>
              <a:ext cx="1154719" cy="62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498" y="0"/>
                    <a:pt x="6997" y="0"/>
                    <a:pt x="10495" y="0"/>
                  </a:cubicBezTo>
                  <a:cubicBezTo>
                    <a:pt x="14197" y="0"/>
                    <a:pt x="17898" y="0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 rot="2089036">
              <a:off x="73905" y="409208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 Bank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64556" y="2944031"/>
            <a:ext cx="634611" cy="1162013"/>
            <a:chOff x="0" y="0"/>
            <a:chExt cx="634610" cy="1162012"/>
          </a:xfrm>
        </p:grpSpPr>
        <p:sp>
          <p:nvSpPr>
            <p:cNvPr id="130" name="Shape 130"/>
            <p:cNvSpPr/>
            <p:nvPr/>
          </p:nvSpPr>
          <p:spPr>
            <a:xfrm rot="16240829">
              <a:off x="-260055" y="270536"/>
              <a:ext cx="1154720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 rot="16240829">
              <a:off x="-260055" y="405676"/>
              <a:ext cx="1154720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 Bank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4967734" y="5570419"/>
            <a:ext cx="1272647" cy="1235466"/>
            <a:chOff x="0" y="0"/>
            <a:chExt cx="1272646" cy="1235465"/>
          </a:xfrm>
        </p:grpSpPr>
        <p:sp>
          <p:nvSpPr>
            <p:cNvPr id="133" name="Shape 133"/>
            <p:cNvSpPr/>
            <p:nvPr/>
          </p:nvSpPr>
          <p:spPr>
            <a:xfrm rot="19069391">
              <a:off x="58964" y="307262"/>
              <a:ext cx="1154719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 rot="19069391">
              <a:off x="58964" y="442403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 Bank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7606030" y="917934"/>
            <a:ext cx="3634937" cy="2366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事件流：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1. A Bank客人在C002上取款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2. C002向Blockchain发起请求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3. Blockchain随机找了代理ATM : A002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4. A002向A Bank发起交易请求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5. A Bank响应A002请求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6. A002返回给Blockchain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7. Blockchain返回给C002</a:t>
            </a:r>
          </a:p>
        </p:txBody>
      </p:sp>
      <p:sp>
        <p:nvSpPr>
          <p:cNvPr id="137" name="Shape 137"/>
          <p:cNvSpPr/>
          <p:nvPr/>
        </p:nvSpPr>
        <p:spPr>
          <a:xfrm>
            <a:off x="1775910" y="1842217"/>
            <a:ext cx="23127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8" name="Shape 138"/>
          <p:cNvSpPr/>
          <p:nvPr/>
        </p:nvSpPr>
        <p:spPr>
          <a:xfrm>
            <a:off x="2596687" y="3104811"/>
            <a:ext cx="584569" cy="25226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>
            <a:off x="2746913" y="2888282"/>
            <a:ext cx="231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0" name="Shape 140"/>
          <p:cNvSpPr/>
          <p:nvPr/>
        </p:nvSpPr>
        <p:spPr>
          <a:xfrm flipH="1" flipV="1">
            <a:off x="2530587" y="3223983"/>
            <a:ext cx="608220" cy="2550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2632681" y="3262629"/>
            <a:ext cx="231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42" name="Shape 142"/>
          <p:cNvSpPr/>
          <p:nvPr/>
        </p:nvSpPr>
        <p:spPr>
          <a:xfrm flipV="1">
            <a:off x="4498339" y="2939480"/>
            <a:ext cx="483137" cy="23741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4583436" y="2767242"/>
            <a:ext cx="23127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4" name="Shape 144"/>
          <p:cNvSpPr/>
          <p:nvPr/>
        </p:nvSpPr>
        <p:spPr>
          <a:xfrm flipH="1" flipV="1">
            <a:off x="5371554" y="1424474"/>
            <a:ext cx="120134" cy="7730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5434260" y="1622004"/>
            <a:ext cx="23127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6" name="Shape 146"/>
          <p:cNvSpPr/>
          <p:nvPr/>
        </p:nvSpPr>
        <p:spPr>
          <a:xfrm>
            <a:off x="5184868" y="1326908"/>
            <a:ext cx="115740" cy="942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5041234" y="1598759"/>
            <a:ext cx="23127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4575545" y="3056439"/>
            <a:ext cx="443615" cy="2648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4724475" y="3093150"/>
            <a:ext cx="23127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152" name="Shape 152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Shape 153"/>
          <p:cNvSpPr/>
          <p:nvPr/>
        </p:nvSpPr>
        <p:spPr>
          <a:xfrm>
            <a:off x="584236" y="25030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TFR - 它行卡在本行机转给它行卡</a:t>
            </a:r>
          </a:p>
        </p:txBody>
      </p:sp>
      <p:sp>
        <p:nvSpPr>
          <p:cNvPr id="154" name="Shape 154"/>
          <p:cNvSpPr/>
          <p:nvPr/>
        </p:nvSpPr>
        <p:spPr>
          <a:xfrm>
            <a:off x="6812167" y="890288"/>
            <a:ext cx="4014871" cy="351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事件流：</a:t>
            </a:r>
          </a:p>
          <a:p>
            <a:pPr marL="240630" indent="-240630">
              <a:buSzPct val="100000"/>
              <a:buAutoNum type="arabicPeriod" startAt="1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 Bank客人在B001上转账给C Bank客人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2. B001向Blockchain发起请求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3. Blockchain随机找了代理扣款ATM:A002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4. A002向A Bank发起交易请求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5. A Bank响应A002请求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6. A002返回给Blockchain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7. Blockchain随机找了代理收款ATM:C002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8. C002向C Bank发起交易请求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9. C Bank响应C002请求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10. C002返回给Blockchain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11. Blockchain返回给B001</a:t>
            </a:r>
          </a:p>
        </p:txBody>
      </p:sp>
      <p:grpSp>
        <p:nvGrpSpPr>
          <p:cNvPr id="157" name="Group 157"/>
          <p:cNvGrpSpPr/>
          <p:nvPr/>
        </p:nvGrpSpPr>
        <p:grpSpPr>
          <a:xfrm>
            <a:off x="3119233" y="1227974"/>
            <a:ext cx="1270002" cy="1269970"/>
            <a:chOff x="0" y="-16"/>
            <a:chExt cx="1270001" cy="1269968"/>
          </a:xfrm>
        </p:grpSpPr>
        <p:sp>
          <p:nvSpPr>
            <p:cNvPr id="155" name="Shape 155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A001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421579" y="2156715"/>
            <a:ext cx="1270003" cy="1269970"/>
            <a:chOff x="0" y="-16"/>
            <a:chExt cx="1270001" cy="1269968"/>
          </a:xfrm>
        </p:grpSpPr>
        <p:sp>
          <p:nvSpPr>
            <p:cNvPr id="158" name="Shape 158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C002</a:t>
              </a:r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1421579" y="3951130"/>
            <a:ext cx="1270003" cy="1269970"/>
            <a:chOff x="0" y="-16"/>
            <a:chExt cx="1270001" cy="1269968"/>
          </a:xfrm>
        </p:grpSpPr>
        <p:sp>
          <p:nvSpPr>
            <p:cNvPr id="161" name="Shape 161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C001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3119233" y="4918749"/>
            <a:ext cx="1270002" cy="1269970"/>
            <a:chOff x="0" y="-16"/>
            <a:chExt cx="1270001" cy="1269968"/>
          </a:xfrm>
        </p:grpSpPr>
        <p:sp>
          <p:nvSpPr>
            <p:cNvPr id="164" name="Shape 164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-1" y="459670"/>
              <a:ext cx="12700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B002</a:t>
              </a: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4965700" y="2156715"/>
            <a:ext cx="1270001" cy="1269970"/>
            <a:chOff x="0" y="-16"/>
            <a:chExt cx="1270000" cy="1269968"/>
          </a:xfrm>
        </p:grpSpPr>
        <p:sp>
          <p:nvSpPr>
            <p:cNvPr id="167" name="Shape 167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A002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4965700" y="3951130"/>
            <a:ext cx="1270001" cy="1269970"/>
            <a:chOff x="0" y="-16"/>
            <a:chExt cx="1270000" cy="1269968"/>
          </a:xfrm>
        </p:grpSpPr>
        <p:sp>
          <p:nvSpPr>
            <p:cNvPr id="170" name="Shape 170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459670"/>
              <a:ext cx="127000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B001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3142839" y="2872045"/>
            <a:ext cx="1518247" cy="1471278"/>
            <a:chOff x="0" y="-18"/>
            <a:chExt cx="1518246" cy="1471277"/>
          </a:xfrm>
        </p:grpSpPr>
        <p:sp>
          <p:nvSpPr>
            <p:cNvPr id="173" name="Shape 173"/>
            <p:cNvSpPr/>
            <p:nvPr/>
          </p:nvSpPr>
          <p:spPr>
            <a:xfrm>
              <a:off x="18" y="-19"/>
              <a:ext cx="1518229" cy="147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8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560327"/>
              <a:ext cx="151824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Blockchain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4816576" y="537867"/>
            <a:ext cx="1302530" cy="1169078"/>
            <a:chOff x="0" y="0"/>
            <a:chExt cx="1302529" cy="1169076"/>
          </a:xfrm>
        </p:grpSpPr>
        <p:sp>
          <p:nvSpPr>
            <p:cNvPr id="176" name="Shape 176"/>
            <p:cNvSpPr/>
            <p:nvPr/>
          </p:nvSpPr>
          <p:spPr>
            <a:xfrm rot="2089036">
              <a:off x="73905" y="274068"/>
              <a:ext cx="1154719" cy="62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498" y="0"/>
                    <a:pt x="6997" y="0"/>
                    <a:pt x="10495" y="0"/>
                  </a:cubicBezTo>
                  <a:cubicBezTo>
                    <a:pt x="14197" y="0"/>
                    <a:pt x="17898" y="0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 rot="2089036">
              <a:off x="73905" y="409208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 Bank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164556" y="2944031"/>
            <a:ext cx="634611" cy="1162013"/>
            <a:chOff x="0" y="0"/>
            <a:chExt cx="634610" cy="1162012"/>
          </a:xfrm>
        </p:grpSpPr>
        <p:sp>
          <p:nvSpPr>
            <p:cNvPr id="179" name="Shape 179"/>
            <p:cNvSpPr/>
            <p:nvPr/>
          </p:nvSpPr>
          <p:spPr>
            <a:xfrm rot="16240829">
              <a:off x="-260055" y="270536"/>
              <a:ext cx="1154720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 rot="16240829">
              <a:off x="-260055" y="405676"/>
              <a:ext cx="1154720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 Bank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4967734" y="5570419"/>
            <a:ext cx="1272647" cy="1235466"/>
            <a:chOff x="0" y="0"/>
            <a:chExt cx="1272646" cy="1235465"/>
          </a:xfrm>
        </p:grpSpPr>
        <p:sp>
          <p:nvSpPr>
            <p:cNvPr id="182" name="Shape 182"/>
            <p:cNvSpPr/>
            <p:nvPr/>
          </p:nvSpPr>
          <p:spPr>
            <a:xfrm rot="19069391">
              <a:off x="58964" y="307262"/>
              <a:ext cx="1154719" cy="62094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9069391">
              <a:off x="58964" y="442403"/>
              <a:ext cx="11547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 Bank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6009104" y="3876521"/>
            <a:ext cx="23127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6" name="Shape 186"/>
          <p:cNvSpPr/>
          <p:nvPr/>
        </p:nvSpPr>
        <p:spPr>
          <a:xfrm flipH="1" flipV="1">
            <a:off x="4646288" y="3839035"/>
            <a:ext cx="523553" cy="2530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4845989" y="3680693"/>
            <a:ext cx="23127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8" name="Shape 188"/>
          <p:cNvSpPr/>
          <p:nvPr/>
        </p:nvSpPr>
        <p:spPr>
          <a:xfrm flipH="1" flipV="1">
            <a:off x="2717352" y="2935563"/>
            <a:ext cx="518516" cy="25039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>
            <a:off x="2979230" y="2779271"/>
            <a:ext cx="231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90" name="Shape 190"/>
          <p:cNvSpPr/>
          <p:nvPr/>
        </p:nvSpPr>
        <p:spPr>
          <a:xfrm>
            <a:off x="992763" y="2772075"/>
            <a:ext cx="23127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91" name="Shape 191"/>
          <p:cNvSpPr/>
          <p:nvPr/>
        </p:nvSpPr>
        <p:spPr>
          <a:xfrm flipV="1">
            <a:off x="825149" y="3065538"/>
            <a:ext cx="600885" cy="60088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2678566" y="3089822"/>
            <a:ext cx="488690" cy="2416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Shape 193"/>
          <p:cNvSpPr/>
          <p:nvPr/>
        </p:nvSpPr>
        <p:spPr>
          <a:xfrm>
            <a:off x="1105857" y="3266368"/>
            <a:ext cx="23127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815658" y="2791731"/>
            <a:ext cx="580450" cy="5804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2593868" y="3131641"/>
            <a:ext cx="35841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96" name="Shape 196"/>
          <p:cNvSpPr/>
          <p:nvPr/>
        </p:nvSpPr>
        <p:spPr>
          <a:xfrm flipV="1">
            <a:off x="4553918" y="2951522"/>
            <a:ext cx="381510" cy="2253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 flipH="1">
            <a:off x="4592525" y="3066926"/>
            <a:ext cx="392913" cy="25289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4598134" y="2791971"/>
            <a:ext cx="231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9" name="Shape 199"/>
          <p:cNvSpPr/>
          <p:nvPr/>
        </p:nvSpPr>
        <p:spPr>
          <a:xfrm>
            <a:off x="4719025" y="3113483"/>
            <a:ext cx="23127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00" name="Shape 200"/>
          <p:cNvSpPr/>
          <p:nvPr/>
        </p:nvSpPr>
        <p:spPr>
          <a:xfrm flipH="1" flipV="1">
            <a:off x="5369420" y="1428156"/>
            <a:ext cx="191136" cy="72511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Shape 201"/>
          <p:cNvSpPr/>
          <p:nvPr/>
        </p:nvSpPr>
        <p:spPr>
          <a:xfrm>
            <a:off x="5446960" y="1616807"/>
            <a:ext cx="231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2" name="Shape 202"/>
          <p:cNvSpPr/>
          <p:nvPr/>
        </p:nvSpPr>
        <p:spPr>
          <a:xfrm>
            <a:off x="5165306" y="1308986"/>
            <a:ext cx="188566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5025126" y="1653465"/>
            <a:ext cx="23127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04" name="Shape 204"/>
          <p:cNvSpPr/>
          <p:nvPr/>
        </p:nvSpPr>
        <p:spPr>
          <a:xfrm>
            <a:off x="4512738" y="4101529"/>
            <a:ext cx="483363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Shape 205"/>
          <p:cNvSpPr/>
          <p:nvPr/>
        </p:nvSpPr>
        <p:spPr>
          <a:xfrm>
            <a:off x="4468643" y="4140882"/>
            <a:ext cx="34144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3507783" y="925668"/>
            <a:ext cx="5479820" cy="5366183"/>
          </a:xfrm>
          <a:prstGeom prst="ellipse">
            <a:avLst/>
          </a:prstGeom>
          <a:solidFill>
            <a:srgbClr val="CBD5AF"/>
          </a:solidFill>
          <a:ln w="12700">
            <a:solidFill>
              <a:schemeClr val="accent3">
                <a:lumOff val="9852"/>
              </a:schemeClr>
            </a:solidFill>
            <a:custDash>
              <a:ds d="100000" sp="200000"/>
            </a:custDash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 rot="5447803">
            <a:off x="8511018" y="-8397"/>
            <a:ext cx="1956951" cy="4550617"/>
          </a:xfrm>
          <a:prstGeom prst="rect">
            <a:avLst/>
          </a:prstGeom>
          <a:solidFill>
            <a:srgbClr val="F3FDD1">
              <a:alpha val="21126"/>
            </a:srgbClr>
          </a:solidFill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 rot="16214995">
            <a:off x="1565012" y="1091682"/>
            <a:ext cx="1956951" cy="4821584"/>
          </a:xfrm>
          <a:prstGeom prst="rect">
            <a:avLst/>
          </a:prstGeom>
          <a:solidFill>
            <a:srgbClr val="F3FDD1">
              <a:alpha val="21126"/>
            </a:srgbClr>
          </a:solidFill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11" name="Shape 211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Shape 212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系统架构 </a:t>
            </a:r>
          </a:p>
        </p:txBody>
      </p:sp>
      <p:sp>
        <p:nvSpPr>
          <p:cNvPr id="213" name="Shape 213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9" name="Group 219"/>
          <p:cNvGrpSpPr/>
          <p:nvPr/>
        </p:nvGrpSpPr>
        <p:grpSpPr>
          <a:xfrm>
            <a:off x="385152" y="2931619"/>
            <a:ext cx="1063874" cy="1195755"/>
            <a:chOff x="48168" y="0"/>
            <a:chExt cx="1063873" cy="1195754"/>
          </a:xfrm>
        </p:grpSpPr>
        <p:sp>
          <p:nvSpPr>
            <p:cNvPr id="215" name="Shape 215"/>
            <p:cNvSpPr/>
            <p:nvPr/>
          </p:nvSpPr>
          <p:spPr>
            <a:xfrm>
              <a:off x="48168" y="0"/>
              <a:ext cx="1063874" cy="1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02"/>
                  </a:moveTo>
                  <a:cubicBezTo>
                    <a:pt x="0" y="1076"/>
                    <a:pt x="4835" y="0"/>
                    <a:pt x="10800" y="0"/>
                  </a:cubicBezTo>
                  <a:cubicBezTo>
                    <a:pt x="16765" y="0"/>
                    <a:pt x="21600" y="1076"/>
                    <a:pt x="21600" y="2402"/>
                  </a:cubicBezTo>
                  <a:lnTo>
                    <a:pt x="21600" y="19198"/>
                  </a:lnTo>
                  <a:cubicBezTo>
                    <a:pt x="21600" y="20524"/>
                    <a:pt x="16765" y="21600"/>
                    <a:pt x="10800" y="21600"/>
                  </a:cubicBezTo>
                  <a:cubicBezTo>
                    <a:pt x="4835" y="21600"/>
                    <a:pt x="0" y="20524"/>
                    <a:pt x="0" y="19198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48169" y="0"/>
              <a:ext cx="1063873" cy="265969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8168" y="0"/>
              <a:ext cx="1063873" cy="1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402"/>
                  </a:moveTo>
                  <a:cubicBezTo>
                    <a:pt x="21600" y="3729"/>
                    <a:pt x="16765" y="4804"/>
                    <a:pt x="10800" y="4804"/>
                  </a:cubicBezTo>
                  <a:cubicBezTo>
                    <a:pt x="4835" y="4804"/>
                    <a:pt x="0" y="3729"/>
                    <a:pt x="0" y="2402"/>
                  </a:cubicBezTo>
                  <a:cubicBezTo>
                    <a:pt x="0" y="1076"/>
                    <a:pt x="4835" y="0"/>
                    <a:pt x="10800" y="0"/>
                  </a:cubicBezTo>
                  <a:cubicBezTo>
                    <a:pt x="16765" y="0"/>
                    <a:pt x="21600" y="1076"/>
                    <a:pt x="21600" y="2402"/>
                  </a:cubicBezTo>
                  <a:lnTo>
                    <a:pt x="21600" y="19198"/>
                  </a:lnTo>
                  <a:cubicBezTo>
                    <a:pt x="21600" y="20524"/>
                    <a:pt x="16765" y="21600"/>
                    <a:pt x="10800" y="21600"/>
                  </a:cubicBezTo>
                  <a:cubicBezTo>
                    <a:pt x="4835" y="21600"/>
                    <a:pt x="0" y="20524"/>
                    <a:pt x="0" y="19198"/>
                  </a:cubicBezTo>
                  <a:lnTo>
                    <a:pt x="0" y="2402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83015" y="411385"/>
              <a:ext cx="794180" cy="505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/>
            <a:p>
              <a:pPr algn="ctr" defTabSz="858837">
                <a:spcBef>
                  <a:spcPts val="1200"/>
                </a:spcBef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ATMP</a:t>
              </a:r>
            </a:p>
            <a:p>
              <a:pPr algn="ctr" defTabSz="858837">
                <a:lnSpc>
                  <a:spcPct val="10000"/>
                </a:lnSpc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(C Bank)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0415203" y="1745234"/>
            <a:ext cx="1063874" cy="1195755"/>
            <a:chOff x="48168" y="0"/>
            <a:chExt cx="1063873" cy="1195754"/>
          </a:xfrm>
        </p:grpSpPr>
        <p:sp>
          <p:nvSpPr>
            <p:cNvPr id="220" name="Shape 220"/>
            <p:cNvSpPr/>
            <p:nvPr/>
          </p:nvSpPr>
          <p:spPr>
            <a:xfrm>
              <a:off x="48168" y="0"/>
              <a:ext cx="1063874" cy="1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02"/>
                  </a:moveTo>
                  <a:cubicBezTo>
                    <a:pt x="0" y="1076"/>
                    <a:pt x="4835" y="0"/>
                    <a:pt x="10800" y="0"/>
                  </a:cubicBezTo>
                  <a:cubicBezTo>
                    <a:pt x="16765" y="0"/>
                    <a:pt x="21600" y="1076"/>
                    <a:pt x="21600" y="2402"/>
                  </a:cubicBezTo>
                  <a:lnTo>
                    <a:pt x="21600" y="19198"/>
                  </a:lnTo>
                  <a:cubicBezTo>
                    <a:pt x="21600" y="20524"/>
                    <a:pt x="16765" y="21600"/>
                    <a:pt x="10800" y="21600"/>
                  </a:cubicBezTo>
                  <a:cubicBezTo>
                    <a:pt x="4835" y="21600"/>
                    <a:pt x="0" y="20524"/>
                    <a:pt x="0" y="19198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1" name="Shape 221"/>
            <p:cNvSpPr/>
            <p:nvPr/>
          </p:nvSpPr>
          <p:spPr>
            <a:xfrm>
              <a:off x="48169" y="0"/>
              <a:ext cx="1063873" cy="265969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48168" y="0"/>
              <a:ext cx="1063873" cy="1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402"/>
                  </a:moveTo>
                  <a:cubicBezTo>
                    <a:pt x="21600" y="3729"/>
                    <a:pt x="16765" y="4804"/>
                    <a:pt x="10800" y="4804"/>
                  </a:cubicBezTo>
                  <a:cubicBezTo>
                    <a:pt x="4835" y="4804"/>
                    <a:pt x="0" y="3729"/>
                    <a:pt x="0" y="2402"/>
                  </a:cubicBezTo>
                  <a:cubicBezTo>
                    <a:pt x="0" y="1076"/>
                    <a:pt x="4835" y="0"/>
                    <a:pt x="10800" y="0"/>
                  </a:cubicBezTo>
                  <a:cubicBezTo>
                    <a:pt x="16765" y="0"/>
                    <a:pt x="21600" y="1076"/>
                    <a:pt x="21600" y="2402"/>
                  </a:cubicBezTo>
                  <a:lnTo>
                    <a:pt x="21600" y="19198"/>
                  </a:lnTo>
                  <a:cubicBezTo>
                    <a:pt x="21600" y="20524"/>
                    <a:pt x="16765" y="21600"/>
                    <a:pt x="10800" y="21600"/>
                  </a:cubicBezTo>
                  <a:cubicBezTo>
                    <a:pt x="4835" y="21600"/>
                    <a:pt x="0" y="20524"/>
                    <a:pt x="0" y="19198"/>
                  </a:cubicBezTo>
                  <a:lnTo>
                    <a:pt x="0" y="2402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58837">
                <a:spcBef>
                  <a:spcPts val="1000"/>
                </a:spcBef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83015" y="411385"/>
              <a:ext cx="794180" cy="505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/>
            <a:p>
              <a:pPr algn="ctr" defTabSz="858837">
                <a:spcBef>
                  <a:spcPts val="1200"/>
                </a:spcBef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ATMP</a:t>
              </a:r>
            </a:p>
            <a:p>
              <a:pPr algn="ctr" defTabSz="858837">
                <a:lnSpc>
                  <a:spcPct val="10000"/>
                </a:lnSpc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(A Bank)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3515983" y="2956372"/>
            <a:ext cx="1270002" cy="1269970"/>
            <a:chOff x="0" y="-16"/>
            <a:chExt cx="1270001" cy="1269968"/>
          </a:xfrm>
        </p:grpSpPr>
        <p:sp>
          <p:nvSpPr>
            <p:cNvPr id="225" name="Shape 225"/>
            <p:cNvSpPr/>
            <p:nvPr/>
          </p:nvSpPr>
          <p:spPr>
            <a:xfrm>
              <a:off x="15" y="-17"/>
              <a:ext cx="1269986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-1" y="382016"/>
              <a:ext cx="1270003" cy="505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ATMC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(C002)</a:t>
              </a:r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7239178" y="1682021"/>
            <a:ext cx="1270002" cy="1269969"/>
            <a:chOff x="7257143" y="635847"/>
            <a:chExt cx="1270001" cy="1269968"/>
          </a:xfrm>
        </p:grpSpPr>
        <p:sp>
          <p:nvSpPr>
            <p:cNvPr id="228" name="Shape 228"/>
            <p:cNvSpPr/>
            <p:nvPr/>
          </p:nvSpPr>
          <p:spPr>
            <a:xfrm>
              <a:off x="7257158" y="635847"/>
              <a:ext cx="1269987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7257143" y="1017880"/>
              <a:ext cx="1270002" cy="505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ATMC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(A002)</a:t>
              </a:r>
            </a:p>
          </p:txBody>
        </p:sp>
      </p:grpSp>
      <p:sp>
        <p:nvSpPr>
          <p:cNvPr id="231" name="Shape 231"/>
          <p:cNvSpPr/>
          <p:nvPr/>
        </p:nvSpPr>
        <p:spPr>
          <a:xfrm>
            <a:off x="5574090" y="2873121"/>
            <a:ext cx="1518228" cy="147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8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Smart contract</a:t>
            </a:r>
          </a:p>
        </p:txBody>
      </p:sp>
      <p:sp>
        <p:nvSpPr>
          <p:cNvPr id="232" name="Shape 232"/>
          <p:cNvSpPr/>
          <p:nvPr/>
        </p:nvSpPr>
        <p:spPr>
          <a:xfrm flipV="1">
            <a:off x="4812530" y="3502473"/>
            <a:ext cx="760414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3" name="Shape 233"/>
          <p:cNvSpPr/>
          <p:nvPr/>
        </p:nvSpPr>
        <p:spPr>
          <a:xfrm rot="21571415">
            <a:off x="4999371" y="3251543"/>
            <a:ext cx="275148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res</a:t>
            </a:r>
          </a:p>
        </p:txBody>
      </p:sp>
      <p:sp>
        <p:nvSpPr>
          <p:cNvPr id="234" name="Shape 234"/>
          <p:cNvSpPr/>
          <p:nvPr/>
        </p:nvSpPr>
        <p:spPr>
          <a:xfrm rot="2746404">
            <a:off x="7052008" y="4116847"/>
            <a:ext cx="275149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903741" y="4137537"/>
            <a:ext cx="410122" cy="410122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Shape 236"/>
          <p:cNvSpPr/>
          <p:nvPr/>
        </p:nvSpPr>
        <p:spPr>
          <a:xfrm>
            <a:off x="6760433" y="4234003"/>
            <a:ext cx="410122" cy="41012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 rot="2722119">
            <a:off x="6753658" y="4411364"/>
            <a:ext cx="293907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req</a:t>
            </a:r>
          </a:p>
        </p:txBody>
      </p:sp>
      <p:sp>
        <p:nvSpPr>
          <p:cNvPr id="238" name="Shape 238"/>
          <p:cNvSpPr/>
          <p:nvPr/>
        </p:nvSpPr>
        <p:spPr>
          <a:xfrm rot="63320">
            <a:off x="5012604" y="3648875"/>
            <a:ext cx="293908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req</a:t>
            </a:r>
          </a:p>
        </p:txBody>
      </p:sp>
      <p:sp>
        <p:nvSpPr>
          <p:cNvPr id="239" name="Shape 239"/>
          <p:cNvSpPr/>
          <p:nvPr/>
        </p:nvSpPr>
        <p:spPr>
          <a:xfrm flipV="1">
            <a:off x="4799830" y="3667573"/>
            <a:ext cx="760414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2264776" y="3207185"/>
            <a:ext cx="293907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req</a:t>
            </a:r>
          </a:p>
        </p:txBody>
      </p:sp>
      <p:sp>
        <p:nvSpPr>
          <p:cNvPr id="241" name="Shape 241"/>
          <p:cNvSpPr/>
          <p:nvPr/>
        </p:nvSpPr>
        <p:spPr>
          <a:xfrm>
            <a:off x="1478100" y="3478963"/>
            <a:ext cx="1994258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1516200" y="3732963"/>
            <a:ext cx="2054575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 rot="21600000">
            <a:off x="2260530" y="3739860"/>
            <a:ext cx="275148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res</a:t>
            </a:r>
          </a:p>
        </p:txBody>
      </p:sp>
      <p:sp>
        <p:nvSpPr>
          <p:cNvPr id="244" name="Shape 244"/>
          <p:cNvSpPr/>
          <p:nvPr/>
        </p:nvSpPr>
        <p:spPr>
          <a:xfrm>
            <a:off x="8507076" y="2208475"/>
            <a:ext cx="1842704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>
            <a:off x="8492799" y="2440252"/>
            <a:ext cx="1844281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 rot="21570778">
            <a:off x="9186225" y="1930278"/>
            <a:ext cx="293907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req</a:t>
            </a:r>
          </a:p>
        </p:txBody>
      </p:sp>
      <p:sp>
        <p:nvSpPr>
          <p:cNvPr id="247" name="Shape 247"/>
          <p:cNvSpPr/>
          <p:nvPr/>
        </p:nvSpPr>
        <p:spPr>
          <a:xfrm rot="21583715">
            <a:off x="9182903" y="2430742"/>
            <a:ext cx="275149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res</a:t>
            </a:r>
          </a:p>
        </p:txBody>
      </p:sp>
      <p:sp>
        <p:nvSpPr>
          <p:cNvPr id="248" name="Shape 248"/>
          <p:cNvSpPr/>
          <p:nvPr/>
        </p:nvSpPr>
        <p:spPr>
          <a:xfrm>
            <a:off x="396664" y="6440018"/>
            <a:ext cx="48728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838383"/>
                </a:solidFill>
              </a:defRPr>
            </a:lvl1pPr>
          </a:lstStyle>
          <a:p>
            <a:pPr/>
            <a:r>
              <a:t>－以 A Bank客人在B001上转账给C Bank客人为例</a:t>
            </a:r>
          </a:p>
        </p:txBody>
      </p:sp>
      <p:sp>
        <p:nvSpPr>
          <p:cNvPr id="249" name="Shape 249"/>
          <p:cNvSpPr/>
          <p:nvPr/>
        </p:nvSpPr>
        <p:spPr>
          <a:xfrm>
            <a:off x="5455005" y="1070023"/>
            <a:ext cx="1686976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800">
                <a:solidFill>
                  <a:srgbClr val="778450"/>
                </a:solidFill>
              </a:defRPr>
            </a:lvl1pPr>
          </a:lstStyle>
          <a:p>
            <a:pPr/>
            <a:r>
              <a:t>Blockchain</a:t>
            </a:r>
          </a:p>
        </p:txBody>
      </p:sp>
      <p:grpSp>
        <p:nvGrpSpPr>
          <p:cNvPr id="252" name="Group 252"/>
          <p:cNvGrpSpPr/>
          <p:nvPr/>
        </p:nvGrpSpPr>
        <p:grpSpPr>
          <a:xfrm>
            <a:off x="7138562" y="4393894"/>
            <a:ext cx="1270002" cy="1269970"/>
            <a:chOff x="7257143" y="635847"/>
            <a:chExt cx="1270001" cy="1269968"/>
          </a:xfrm>
        </p:grpSpPr>
        <p:sp>
          <p:nvSpPr>
            <p:cNvPr id="250" name="Shape 250"/>
            <p:cNvSpPr/>
            <p:nvPr/>
          </p:nvSpPr>
          <p:spPr>
            <a:xfrm>
              <a:off x="7257158" y="635847"/>
              <a:ext cx="1269987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19679" fill="norm" stroke="1" extrusionOk="0">
                  <a:moveTo>
                    <a:pt x="17579" y="2882"/>
                  </a:moveTo>
                  <a:cubicBezTo>
                    <a:pt x="19590" y="4803"/>
                    <a:pt x="20595" y="7321"/>
                    <a:pt x="20595" y="9839"/>
                  </a:cubicBezTo>
                  <a:cubicBezTo>
                    <a:pt x="20595" y="12357"/>
                    <a:pt x="19590" y="14875"/>
                    <a:pt x="17579" y="16796"/>
                  </a:cubicBezTo>
                  <a:cubicBezTo>
                    <a:pt x="13558" y="20639"/>
                    <a:pt x="7038" y="20639"/>
                    <a:pt x="3016" y="16796"/>
                  </a:cubicBezTo>
                  <a:cubicBezTo>
                    <a:pt x="-1005" y="12954"/>
                    <a:pt x="-1005" y="6724"/>
                    <a:pt x="3016" y="2882"/>
                  </a:cubicBezTo>
                  <a:cubicBezTo>
                    <a:pt x="7038" y="-961"/>
                    <a:pt x="13558" y="-961"/>
                    <a:pt x="17579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7257143" y="1017880"/>
              <a:ext cx="1270002" cy="505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ATMC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(B001)</a:t>
              </a:r>
            </a:p>
          </p:txBody>
        </p:sp>
      </p:grpSp>
      <p:sp>
        <p:nvSpPr>
          <p:cNvPr id="253" name="Shape 253"/>
          <p:cNvSpPr/>
          <p:nvPr/>
        </p:nvSpPr>
        <p:spPr>
          <a:xfrm>
            <a:off x="208177" y="2520932"/>
            <a:ext cx="111195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700">
                <a:solidFill>
                  <a:srgbClr val="04585E"/>
                </a:solidFill>
              </a:defRPr>
            </a:lvl1pPr>
          </a:lstStyle>
          <a:p>
            <a:pPr/>
            <a:r>
              <a:t>credit bank</a:t>
            </a:r>
          </a:p>
        </p:txBody>
      </p:sp>
      <p:sp>
        <p:nvSpPr>
          <p:cNvPr id="254" name="Shape 254"/>
          <p:cNvSpPr/>
          <p:nvPr/>
        </p:nvSpPr>
        <p:spPr>
          <a:xfrm>
            <a:off x="10682466" y="1322900"/>
            <a:ext cx="106314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700">
                <a:solidFill>
                  <a:srgbClr val="04585E"/>
                </a:solidFill>
              </a:defRPr>
            </a:lvl1pPr>
          </a:lstStyle>
          <a:p>
            <a:pPr/>
            <a:r>
              <a:t>debit bank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7043503" y="2835421"/>
            <a:ext cx="453924" cy="428524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Shape 256"/>
          <p:cNvSpPr/>
          <p:nvPr/>
        </p:nvSpPr>
        <p:spPr>
          <a:xfrm flipV="1">
            <a:off x="7097468" y="2962421"/>
            <a:ext cx="526959" cy="526959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Shape 257"/>
          <p:cNvSpPr/>
          <p:nvPr/>
        </p:nvSpPr>
        <p:spPr>
          <a:xfrm rot="18885410">
            <a:off x="6995459" y="2865990"/>
            <a:ext cx="293907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req</a:t>
            </a:r>
          </a:p>
        </p:txBody>
      </p:sp>
      <p:sp>
        <p:nvSpPr>
          <p:cNvPr id="258" name="Shape 258"/>
          <p:cNvSpPr/>
          <p:nvPr/>
        </p:nvSpPr>
        <p:spPr>
          <a:xfrm rot="18866616">
            <a:off x="7342376" y="3161030"/>
            <a:ext cx="275149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res</a:t>
            </a:r>
          </a:p>
        </p:txBody>
      </p:sp>
      <p:sp>
        <p:nvSpPr>
          <p:cNvPr id="259" name="Shape 259"/>
          <p:cNvSpPr/>
          <p:nvPr/>
        </p:nvSpPr>
        <p:spPr>
          <a:xfrm>
            <a:off x="8390418" y="5030090"/>
            <a:ext cx="9966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700">
                <a:solidFill>
                  <a:srgbClr val="04585E"/>
                </a:solidFill>
              </a:defRPr>
            </a:lvl1pPr>
          </a:lstStyle>
          <a:p>
            <a:pPr/>
            <a:r>
              <a:t>from ATM</a:t>
            </a:r>
          </a:p>
        </p:txBody>
      </p:sp>
      <p:sp>
        <p:nvSpPr>
          <p:cNvPr id="260" name="Shape 260"/>
          <p:cNvSpPr/>
          <p:nvPr/>
        </p:nvSpPr>
        <p:spPr>
          <a:xfrm>
            <a:off x="3361665" y="2609832"/>
            <a:ext cx="157032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700">
                <a:solidFill>
                  <a:srgbClr val="04585E"/>
                </a:solidFill>
              </a:defRPr>
            </a:lvl1pPr>
          </a:lstStyle>
          <a:p>
            <a:pPr/>
            <a:r>
              <a:t>credit bank ATM</a:t>
            </a:r>
          </a:p>
        </p:txBody>
      </p:sp>
      <p:sp>
        <p:nvSpPr>
          <p:cNvPr id="261" name="Shape 261"/>
          <p:cNvSpPr/>
          <p:nvPr/>
        </p:nvSpPr>
        <p:spPr>
          <a:xfrm>
            <a:off x="7214982" y="1381300"/>
            <a:ext cx="152151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700">
                <a:solidFill>
                  <a:srgbClr val="04585E"/>
                </a:solidFill>
              </a:defRPr>
            </a:lvl1pPr>
          </a:lstStyle>
          <a:p>
            <a:pPr/>
            <a:r>
              <a:t>debit bank ATM</a:t>
            </a:r>
          </a:p>
        </p:txBody>
      </p:sp>
      <p:sp>
        <p:nvSpPr>
          <p:cNvPr id="262" name="Shape 262"/>
          <p:cNvSpPr/>
          <p:nvPr/>
        </p:nvSpPr>
        <p:spPr>
          <a:xfrm>
            <a:off x="10394881" y="3608759"/>
            <a:ext cx="1638315" cy="279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700">
                <a:solidFill>
                  <a:srgbClr val="04585E"/>
                </a:solidFill>
              </a:defRPr>
            </a:pPr>
            <a:r>
              <a:t>数据交互：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from ATM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debit bank ATM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debit bank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credit bank ATM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credit bank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amount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transaction hash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fee</a:t>
            </a:r>
          </a:p>
          <a:p>
            <a:pPr>
              <a:defRPr b="1" sz="1700">
                <a:solidFill>
                  <a:srgbClr val="04585E"/>
                </a:solidFill>
              </a:defRPr>
            </a:pPr>
            <a:r>
              <a:t>status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99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99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499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499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499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499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499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499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7" dur="499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2" dur="499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7" dur="499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7" dur="499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2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7" dur="49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ntr" nodeType="click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2" dur="499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7" dur="499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2" dur="499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7" dur="499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2" dur="499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Subtype="8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7" dur="499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clickEffect" presetSubtype="8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2" dur="499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entr" nodeType="clickEffect" presetSubtype="8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7" dur="499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Class="entr" nodeType="click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2" dur="499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Class="entr" nodeType="click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7" dur="499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ntr" nodeType="clickEffect" presetSubtype="8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2" dur="499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ntr" nodeType="clickEffect" presetSubtype="8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7" dur="499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Class="entr" nodeType="clickEffect" presetSubtype="8" presetID="2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2" dur="4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Class="entr" nodeType="clickEffect" presetSubtype="8" presetID="2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7" dur="499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Class="entr" nodeType="clickEffect" presetSubtype="8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2" dur="499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Class="entr" nodeType="clickEffect" presetSubtype="8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7" dur="499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2"/>
      <p:bldP build="whole" bldLvl="1" animBg="1" rev="0" advAuto="0" spid="258" grpId="23"/>
      <p:bldP build="whole" bldLvl="1" animBg="1" rev="0" advAuto="0" spid="259" grpId="7"/>
      <p:bldP build="whole" bldLvl="1" animBg="1" rev="0" advAuto="0" spid="260" grpId="27"/>
      <p:bldP build="whole" bldLvl="1" animBg="1" rev="0" advAuto="0" spid="242" grpId="31"/>
      <p:bldP build="whole" bldLvl="1" animBg="1" rev="0" advAuto="0" spid="245" grpId="20"/>
      <p:bldP build="whole" bldLvl="1" animBg="1" rev="0" advAuto="0" spid="254" grpId="5"/>
      <p:bldP build="whole" bldLvl="1" animBg="1" rev="0" advAuto="0" spid="234" grpId="36"/>
      <p:bldP build="whole" bldLvl="1" animBg="1" rev="0" advAuto="0" spid="243" grpId="32"/>
      <p:bldP build="whole" bldLvl="1" animBg="1" rev="0" advAuto="0" spid="252" grpId="6"/>
      <p:bldP build="whole" bldLvl="1" animBg="1" rev="0" advAuto="0" spid="208" grpId="17"/>
      <p:bldP build="whole" bldLvl="1" animBg="1" rev="0" advAuto="0" spid="240" grpId="30"/>
      <p:bldP build="whole" bldLvl="1" animBg="1" rev="0" advAuto="0" spid="233" grpId="34"/>
      <p:bldP build="whole" bldLvl="1" animBg="1" rev="0" advAuto="0" spid="232" grpId="33"/>
      <p:bldP build="whole" bldLvl="1" animBg="1" rev="0" advAuto="0" spid="244" grpId="18"/>
      <p:bldP build="whole" bldLvl="1" animBg="1" rev="0" advAuto="0" spid="236" grpId="11"/>
      <p:bldP build="whole" bldLvl="1" animBg="1" rev="0" advAuto="0" spid="231" grpId="10"/>
      <p:bldP build="whole" bldLvl="1" animBg="1" rev="0" advAuto="0" spid="207" grpId="2"/>
      <p:bldP build="whole" bldLvl="1" animBg="1" rev="0" advAuto="0" spid="247" grpId="21"/>
      <p:bldP build="whole" bldLvl="1" animBg="1" rev="0" advAuto="0" spid="238" grpId="25"/>
      <p:bldP build="whole" bldLvl="1" animBg="1" rev="0" advAuto="0" spid="246" grpId="19"/>
      <p:bldP build="whole" bldLvl="1" animBg="1" rev="0" advAuto="0" spid="239" grpId="24"/>
      <p:bldP build="whole" bldLvl="1" animBg="1" rev="0" advAuto="0" spid="261" grpId="16"/>
      <p:bldP build="whole" bldLvl="1" animBg="1" rev="0" advAuto="0" spid="262" grpId="37"/>
      <p:bldP build="whole" bldLvl="1" animBg="1" rev="0" advAuto="0" spid="224" grpId="4"/>
      <p:bldP build="whole" bldLvl="1" animBg="1" rev="0" advAuto="0" spid="241" grpId="29"/>
      <p:bldP build="whole" bldLvl="1" animBg="1" rev="0" advAuto="0" spid="237" grpId="12"/>
      <p:bldP build="whole" bldLvl="1" animBg="1" rev="0" advAuto="0" spid="209" grpId="28"/>
      <p:bldP build="whole" bldLvl="1" animBg="1" rev="0" advAuto="0" spid="257" grpId="14"/>
      <p:bldP build="whole" bldLvl="1" animBg="1" rev="0" advAuto="0" spid="253" grpId="9"/>
      <p:bldP build="whole" bldLvl="1" animBg="1" rev="0" advAuto="0" spid="227" grpId="26"/>
      <p:bldP build="whole" bldLvl="1" animBg="1" rev="0" advAuto="0" spid="255" grpId="13"/>
      <p:bldP build="whole" bldLvl="1" animBg="1" rev="0" advAuto="0" spid="230" grpId="15"/>
      <p:bldP build="whole" bldLvl="1" animBg="1" rev="0" advAuto="0" spid="235" grpId="35"/>
      <p:bldP build="whole" bldLvl="1" animBg="1" rev="0" advAuto="0" spid="219" grpId="8"/>
      <p:bldP build="whole" bldLvl="1" animBg="1" rev="0" advAuto="0" spid="248" grpId="1"/>
      <p:bldP build="whole" bldLvl="1" animBg="1" rev="0" advAuto="0" spid="24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65" name="Shape 265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Shape 266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区块链 </a:t>
            </a:r>
          </a:p>
        </p:txBody>
      </p:sp>
      <p:sp>
        <p:nvSpPr>
          <p:cNvPr id="267" name="Shape 267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Shape 268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Shape 269"/>
          <p:cNvSpPr/>
          <p:nvPr/>
        </p:nvSpPr>
        <p:spPr>
          <a:xfrm>
            <a:off x="10945018" y="39320"/>
            <a:ext cx="1211058" cy="117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Block</a:t>
            </a:r>
          </a:p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chain</a:t>
            </a:r>
          </a:p>
        </p:txBody>
      </p:sp>
      <p:sp>
        <p:nvSpPr>
          <p:cNvPr id="270" name="Shape 270"/>
          <p:cNvSpPr/>
          <p:nvPr/>
        </p:nvSpPr>
        <p:spPr>
          <a:xfrm>
            <a:off x="595258" y="1024639"/>
            <a:ext cx="1185658" cy="51981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环境搭建:</a:t>
            </a:r>
          </a:p>
        </p:txBody>
      </p:sp>
      <p:pic>
        <p:nvPicPr>
          <p:cNvPr id="271" name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328" y="1772590"/>
            <a:ext cx="1695451" cy="39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04383" y="1771862"/>
            <a:ext cx="1156013" cy="51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6793" y="2481658"/>
            <a:ext cx="1806521" cy="585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2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3671" y="3385554"/>
            <a:ext cx="848833" cy="840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2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7646" y="4733426"/>
            <a:ext cx="1050560" cy="63654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5678988" y="1776083"/>
            <a:ext cx="193372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阿里云CentOS系统</a:t>
            </a:r>
          </a:p>
        </p:txBody>
      </p:sp>
      <p:sp>
        <p:nvSpPr>
          <p:cNvPr id="277" name="Shape 277"/>
          <p:cNvSpPr/>
          <p:nvPr/>
        </p:nvSpPr>
        <p:spPr>
          <a:xfrm>
            <a:off x="4644179" y="2027669"/>
            <a:ext cx="848833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Shape 278"/>
          <p:cNvSpPr/>
          <p:nvPr/>
        </p:nvSpPr>
        <p:spPr>
          <a:xfrm>
            <a:off x="4018329" y="2590999"/>
            <a:ext cx="267042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以太坊，运行合约的平台 </a:t>
            </a:r>
          </a:p>
        </p:txBody>
      </p:sp>
      <p:sp>
        <p:nvSpPr>
          <p:cNvPr id="279" name="Shape 279"/>
          <p:cNvSpPr/>
          <p:nvPr/>
        </p:nvSpPr>
        <p:spPr>
          <a:xfrm>
            <a:off x="2983520" y="2842586"/>
            <a:ext cx="848833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3068523" y="3649236"/>
            <a:ext cx="21615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基于以太坊的衍生品</a:t>
            </a:r>
          </a:p>
        </p:txBody>
      </p:sp>
      <p:sp>
        <p:nvSpPr>
          <p:cNvPr id="281" name="Shape 281"/>
          <p:cNvSpPr/>
          <p:nvPr/>
        </p:nvSpPr>
        <p:spPr>
          <a:xfrm>
            <a:off x="2033714" y="3900823"/>
            <a:ext cx="848833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Shape 282"/>
          <p:cNvSpPr/>
          <p:nvPr/>
        </p:nvSpPr>
        <p:spPr>
          <a:xfrm>
            <a:off x="3072912" y="4847229"/>
            <a:ext cx="1932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分布式一致性算法</a:t>
            </a:r>
          </a:p>
        </p:txBody>
      </p:sp>
      <p:sp>
        <p:nvSpPr>
          <p:cNvPr id="283" name="Shape 283"/>
          <p:cNvSpPr/>
          <p:nvPr/>
        </p:nvSpPr>
        <p:spPr>
          <a:xfrm>
            <a:off x="2038103" y="5098815"/>
            <a:ext cx="848833" cy="1"/>
          </a:xfrm>
          <a:prstGeom prst="line">
            <a:avLst/>
          </a:prstGeom>
          <a:ln w="25400">
            <a:solidFill>
              <a:schemeClr val="accent1">
                <a:satOff val="-13804"/>
                <a:lumOff val="-12313"/>
              </a:schemeClr>
            </a:solidFill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907418" y="6175671"/>
            <a:ext cx="879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区块链是数据存储纪录中心，以太坊是操作平台，智能合约是以数字形式定义的承诺。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99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99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499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499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499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499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499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9"/>
      <p:bldP build="whole" bldLvl="1" animBg="1" rev="0" advAuto="0" spid="278" grpId="6"/>
      <p:bldP build="whole" bldLvl="1" animBg="1" rev="0" advAuto="0" spid="276" grpId="5"/>
      <p:bldP build="whole" bldLvl="1" animBg="1" rev="0" advAuto="0" spid="283" grpId="4"/>
      <p:bldP build="whole" bldLvl="1" animBg="1" rev="0" advAuto="0" spid="282" grpId="8"/>
      <p:bldP build="whole" bldLvl="1" animBg="1" rev="0" advAuto="0" spid="281" grpId="3"/>
      <p:bldP build="whole" bldLvl="1" animBg="1" rev="0" advAuto="0" spid="279" grpId="2"/>
      <p:bldP build="whole" bldLvl="1" animBg="1" rev="0" advAuto="0" spid="277" grpId="1"/>
      <p:bldP build="whole" bldLvl="1" animBg="1" rev="0" advAuto="0" spid="280" grpId="7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3902257" y="7510756"/>
            <a:ext cx="411480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RESTRICTED</a:t>
            </a:r>
          </a:p>
        </p:txBody>
      </p:sp>
      <p:sp>
        <p:nvSpPr>
          <p:cNvPr id="287" name="Shape 287"/>
          <p:cNvSpPr/>
          <p:nvPr>
            <p:ph type="sldNum" sz="quarter" idx="4294967295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584236" y="294418"/>
            <a:ext cx="108369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ATMC       (Blockchain)       ATMP技术分析   </a:t>
            </a:r>
            <a:r>
              <a:rPr sz="2000">
                <a:solidFill>
                  <a:schemeClr val="accent1">
                    <a:satOff val="-13804"/>
                    <a:lumOff val="-12313"/>
                  </a:schemeClr>
                </a:solidFill>
              </a:rPr>
              <a:t>- 智能合约 </a:t>
            </a:r>
          </a:p>
        </p:txBody>
      </p:sp>
      <p:sp>
        <p:nvSpPr>
          <p:cNvPr id="289" name="Shape 289"/>
          <p:cNvSpPr/>
          <p:nvPr/>
        </p:nvSpPr>
        <p:spPr>
          <a:xfrm flipV="1">
            <a:off x="1474819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 flipV="1">
            <a:off x="3716758" y="503968"/>
            <a:ext cx="521640" cy="1"/>
          </a:xfrm>
          <a:prstGeom prst="line">
            <a:avLst/>
          </a:prstGeom>
          <a:ln w="25400">
            <a:solidFill>
              <a:srgbClr val="EC5776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hape 291"/>
          <p:cNvSpPr/>
          <p:nvPr/>
        </p:nvSpPr>
        <p:spPr>
          <a:xfrm>
            <a:off x="10945018" y="39320"/>
            <a:ext cx="1211058" cy="117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fill="norm" stroke="1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Smart contract</a:t>
            </a:r>
          </a:p>
        </p:txBody>
      </p:sp>
      <p:sp>
        <p:nvSpPr>
          <p:cNvPr id="292" name="Shape 292"/>
          <p:cNvSpPr/>
          <p:nvPr/>
        </p:nvSpPr>
        <p:spPr>
          <a:xfrm>
            <a:off x="595258" y="1075439"/>
            <a:ext cx="848180" cy="51981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定义:</a:t>
            </a:r>
          </a:p>
        </p:txBody>
      </p:sp>
      <p:sp>
        <p:nvSpPr>
          <p:cNvPr id="293" name="Shape 293"/>
          <p:cNvSpPr/>
          <p:nvPr/>
        </p:nvSpPr>
        <p:spPr>
          <a:xfrm>
            <a:off x="595258" y="1739381"/>
            <a:ext cx="848180" cy="51981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需求:</a:t>
            </a:r>
          </a:p>
        </p:txBody>
      </p:sp>
      <p:sp>
        <p:nvSpPr>
          <p:cNvPr id="294" name="Shape 294"/>
          <p:cNvSpPr/>
          <p:nvPr/>
        </p:nvSpPr>
        <p:spPr>
          <a:xfrm>
            <a:off x="580720" y="2518367"/>
            <a:ext cx="2857998" cy="51981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构建／部署智能合约流程:</a:t>
            </a:r>
          </a:p>
        </p:txBody>
      </p:sp>
      <p:sp>
        <p:nvSpPr>
          <p:cNvPr id="295" name="Shape 295"/>
          <p:cNvSpPr/>
          <p:nvPr/>
        </p:nvSpPr>
        <p:spPr>
          <a:xfrm>
            <a:off x="1701179" y="1130878"/>
            <a:ext cx="81051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46C8B"/>
                </a:solidFill>
              </a:defRPr>
            </a:lvl1pPr>
          </a:lstStyle>
          <a:p>
            <a:pPr/>
            <a:r>
              <a:t>智能合约是一种能保存价值，存储数据，封装代码，执行计算任务的应用程序。</a:t>
            </a:r>
          </a:p>
        </p:txBody>
      </p:sp>
      <p:sp>
        <p:nvSpPr>
          <p:cNvPr id="296" name="Shape 296"/>
          <p:cNvSpPr/>
          <p:nvPr/>
        </p:nvSpPr>
        <p:spPr>
          <a:xfrm>
            <a:off x="1701179" y="1782121"/>
            <a:ext cx="69261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46C8B"/>
                </a:solidFill>
              </a:defRPr>
            </a:lvl1pPr>
          </a:lstStyle>
          <a:p>
            <a:pPr/>
            <a:r>
              <a:t>构建一个智能合约，执行跨行ATM的查询、取款、存款和转账交易。</a:t>
            </a:r>
          </a:p>
        </p:txBody>
      </p:sp>
      <p:sp>
        <p:nvSpPr>
          <p:cNvPr id="297" name="Shape 297"/>
          <p:cNvSpPr/>
          <p:nvPr/>
        </p:nvSpPr>
        <p:spPr>
          <a:xfrm>
            <a:off x="1773867" y="3259661"/>
            <a:ext cx="7204692" cy="19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446C8B"/>
                </a:solidFill>
              </a:defRPr>
            </a:pPr>
            <a:r>
              <a:t>1.编写智能合约 (.sol)，用于跨行ATM的查询、取款、存款和转账交易。</a:t>
            </a:r>
          </a:p>
          <a:p>
            <a:pPr>
              <a:lnSpc>
                <a:spcPct val="120000"/>
              </a:lnSpc>
              <a:defRPr>
                <a:solidFill>
                  <a:srgbClr val="446C8B"/>
                </a:solidFill>
              </a:defRPr>
            </a:pPr>
            <a:r>
              <a:t>2.启动以太坊节点。</a:t>
            </a:r>
          </a:p>
          <a:p>
            <a:pPr>
              <a:lnSpc>
                <a:spcPct val="120000"/>
              </a:lnSpc>
              <a:defRPr>
                <a:solidFill>
                  <a:srgbClr val="446C8B"/>
                </a:solidFill>
              </a:defRPr>
            </a:pPr>
            <a:r>
              <a:t>3.编译智能合约。</a:t>
            </a:r>
          </a:p>
          <a:p>
            <a:pPr>
              <a:lnSpc>
                <a:spcPct val="120000"/>
              </a:lnSpc>
              <a:defRPr>
                <a:solidFill>
                  <a:srgbClr val="446C8B"/>
                </a:solidFill>
              </a:defRPr>
            </a:pPr>
            <a:r>
              <a:t>4.将编译好的合约部署到网络，获得合约的区块链地址和接口ABI。</a:t>
            </a:r>
          </a:p>
          <a:p>
            <a:pPr>
              <a:lnSpc>
                <a:spcPct val="120000"/>
              </a:lnSpc>
              <a:defRPr>
                <a:solidFill>
                  <a:srgbClr val="446C8B"/>
                </a:solidFill>
              </a:defRPr>
            </a:pPr>
            <a:r>
              <a:t>5.用web3.js提供的JavaScript API调用合约。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